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73" r:id="rId4"/>
    <p:sldId id="267" r:id="rId5"/>
    <p:sldId id="268" r:id="rId6"/>
    <p:sldId id="272" r:id="rId7"/>
    <p:sldId id="258" r:id="rId8"/>
    <p:sldId id="274" r:id="rId9"/>
    <p:sldId id="275" r:id="rId10"/>
    <p:sldId id="276" r:id="rId11"/>
    <p:sldId id="281" r:id="rId12"/>
    <p:sldId id="290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64" d="100"/>
          <a:sy n="64" d="100"/>
        </p:scale>
        <p:origin x="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tableStyles" Target="tableStyles.xml" Id="rId18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theme" Target="theme/theme1.xml" Id="rId17" /><Relationship Type="http://schemas.openxmlformats.org/officeDocument/2006/relationships/slide" Target="slides/slide1.xml" Id="rId2" /><Relationship Type="http://schemas.openxmlformats.org/officeDocument/2006/relationships/viewProps" Target="viewProps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presProps" Target="presProps.xml" Id="rId15" /><Relationship Type="http://schemas.openxmlformats.org/officeDocument/2006/relationships/slide" Target="slides/slide9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notesMaster" Target="notesMasters/notesMaster1.xml" Id="rId14" /><Relationship Type="http://schemas.openxmlformats.org/officeDocument/2006/relationships/customXml" Target="/customXML/item.xml" Id="imanage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AF126-FB06-48D3-8473-9B040BD0A5DA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DFE1F-64E4-44B0-AA84-F2972F2BBD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6753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238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594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904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064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94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054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120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805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162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662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792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0EE74-EF1F-451C-B241-8F1DA49664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275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dirty="0" smtClean="0">
                <a:latin typeface="+mn-lt"/>
              </a:rPr>
              <a:t>Übersicht Rechtsmittelverfahren</a:t>
            </a:r>
            <a:endParaRPr lang="de-AT" b="1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Andrej Grieb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40882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 smtClean="0"/>
              <a:t>Inhaltliche Prüfung 4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7639"/>
          </a:xfrm>
        </p:spPr>
        <p:txBody>
          <a:bodyPr>
            <a:normAutofit/>
          </a:bodyPr>
          <a:lstStyle/>
          <a:p>
            <a:r>
              <a:rPr lang="de-AT" dirty="0" smtClean="0"/>
              <a:t>Beschränkungen des Rechtszuges an den OGH (§ 502 Abs 2ff)</a:t>
            </a:r>
          </a:p>
          <a:p>
            <a:r>
              <a:rPr lang="de-AT" dirty="0" smtClean="0"/>
              <a:t>…</a:t>
            </a:r>
          </a:p>
          <a:p>
            <a:r>
              <a:rPr lang="de-AT" dirty="0" smtClean="0"/>
              <a:t>Beschränkungen durch Wert des Entscheidungsgegenstandes </a:t>
            </a:r>
          </a:p>
          <a:p>
            <a:pPr lvl="1"/>
            <a:r>
              <a:rPr lang="de-AT" dirty="0" smtClean="0"/>
              <a:t>bis 5.000,- jedenfalls </a:t>
            </a:r>
            <a:r>
              <a:rPr lang="de-AT" dirty="0"/>
              <a:t>unzulässig (§ 502 Abs 2</a:t>
            </a:r>
            <a:r>
              <a:rPr lang="de-AT" dirty="0" smtClean="0"/>
              <a:t>)</a:t>
            </a:r>
          </a:p>
          <a:p>
            <a:pPr lvl="1"/>
            <a:r>
              <a:rPr lang="de-AT" dirty="0" smtClean="0"/>
              <a:t>über € 5.000,- bis € 30.000,- bei Zulassung durch das </a:t>
            </a:r>
            <a:r>
              <a:rPr lang="de-AT" dirty="0"/>
              <a:t>Berufungsgericht (§ 502 Abs </a:t>
            </a:r>
            <a:r>
              <a:rPr lang="de-AT" dirty="0" smtClean="0"/>
              <a:t>3)</a:t>
            </a:r>
            <a:endParaRPr lang="de-AT" dirty="0"/>
          </a:p>
          <a:p>
            <a:r>
              <a:rPr lang="de-AT" dirty="0" smtClean="0"/>
              <a:t>darüber auch außerordentlich (§ 505 Abs 4)</a:t>
            </a:r>
          </a:p>
          <a:p>
            <a:r>
              <a:rPr lang="de-AT" dirty="0" smtClean="0"/>
              <a:t>Verfahrensfehler des Gerichts 2. Instanz</a:t>
            </a:r>
          </a:p>
          <a:p>
            <a:r>
              <a:rPr lang="de-AT" dirty="0" smtClean="0"/>
              <a:t>Bei Streitigkeit u.a. über das Bestehen oder Nichtbestehen des Bestandverhältnisses ohne Bewertung </a:t>
            </a:r>
            <a:r>
              <a:rPr lang="de-AT" dirty="0" err="1" smtClean="0"/>
              <a:t>ao</a:t>
            </a:r>
            <a:r>
              <a:rPr lang="de-AT" dirty="0" smtClean="0"/>
              <a:t>. Revision (§ 502 (5))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90D-4F65-4607-93A6-3D4BC6A8B747}" type="slidenum">
              <a:rPr lang="de-AT" smtClean="0"/>
              <a:pPr/>
              <a:t>10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0505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 smtClean="0"/>
              <a:t>Ergebnis und </a:t>
            </a:r>
            <a:r>
              <a:rPr lang="de-AT" b="1" dirty="0" smtClean="0"/>
              <a:t>Ausarbeitung</a:t>
            </a:r>
            <a:endParaRPr lang="de-AT" b="1" dirty="0"/>
          </a:p>
        </p:txBody>
      </p:sp>
      <p:sp>
        <p:nvSpPr>
          <p:cNvPr id="4" name="Ellipse 3"/>
          <p:cNvSpPr/>
          <p:nvPr/>
        </p:nvSpPr>
        <p:spPr>
          <a:xfrm>
            <a:off x="3876726" y="1552182"/>
            <a:ext cx="434475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RM-Entscheidung</a:t>
            </a:r>
            <a:endParaRPr lang="de-AT" dirty="0"/>
          </a:p>
        </p:txBody>
      </p:sp>
      <p:sp>
        <p:nvSpPr>
          <p:cNvPr id="5" name="Rechteck 4"/>
          <p:cNvSpPr/>
          <p:nvPr/>
        </p:nvSpPr>
        <p:spPr>
          <a:xfrm>
            <a:off x="3453491" y="3902949"/>
            <a:ext cx="233199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Bestätigung</a:t>
            </a:r>
            <a:endParaRPr lang="de-AT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791303" y="13927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10" name="Rechteck 9"/>
          <p:cNvSpPr/>
          <p:nvPr/>
        </p:nvSpPr>
        <p:spPr>
          <a:xfrm>
            <a:off x="574154" y="3902949"/>
            <a:ext cx="232116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Zurückweisung</a:t>
            </a:r>
          </a:p>
          <a:p>
            <a:pPr algn="ctr"/>
            <a:r>
              <a:rPr lang="de-AT" dirty="0" err="1" smtClean="0"/>
              <a:t>Zrw</a:t>
            </a:r>
            <a:r>
              <a:rPr lang="de-AT" dirty="0" smtClean="0"/>
              <a:t>/</a:t>
            </a:r>
            <a:r>
              <a:rPr lang="de-AT" dirty="0" err="1" smtClean="0"/>
              <a:t>vwerworfen</a:t>
            </a:r>
            <a:endParaRPr lang="de-AT" dirty="0"/>
          </a:p>
        </p:txBody>
      </p:sp>
      <p:sp>
        <p:nvSpPr>
          <p:cNvPr id="11" name="Rechteck 10"/>
          <p:cNvSpPr/>
          <p:nvPr/>
        </p:nvSpPr>
        <p:spPr>
          <a:xfrm>
            <a:off x="6343650" y="3902949"/>
            <a:ext cx="233199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Änderung</a:t>
            </a:r>
            <a:endParaRPr lang="de-AT" dirty="0"/>
          </a:p>
        </p:txBody>
      </p:sp>
      <p:sp>
        <p:nvSpPr>
          <p:cNvPr id="12" name="Rechteck 11"/>
          <p:cNvSpPr/>
          <p:nvPr/>
        </p:nvSpPr>
        <p:spPr>
          <a:xfrm>
            <a:off x="555999" y="2664262"/>
            <a:ext cx="11099722" cy="968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Sachentscheidung: ganz/teilweise/dem Grunde nach/Verjährung)  mit </a:t>
            </a:r>
            <a:br>
              <a:rPr lang="de-AT" dirty="0" smtClean="0"/>
            </a:br>
            <a:r>
              <a:rPr lang="de-AT" dirty="0" smtClean="0"/>
              <a:t>(Zwischen-)/(Teil-)/(End-) Urteil/-Sachbeschluss; Endbeschluss (nur in Besitzstörung)</a:t>
            </a:r>
            <a:endParaRPr lang="de-AT" dirty="0"/>
          </a:p>
        </p:txBody>
      </p:sp>
      <p:sp>
        <p:nvSpPr>
          <p:cNvPr id="13" name="Rechteck 12"/>
          <p:cNvSpPr/>
          <p:nvPr/>
        </p:nvSpPr>
        <p:spPr>
          <a:xfrm>
            <a:off x="3427750" y="5087600"/>
            <a:ext cx="5242703" cy="539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Kostenentscheidung oder Kostenvorbehalt</a:t>
            </a:r>
            <a:endParaRPr lang="de-AT" dirty="0"/>
          </a:p>
        </p:txBody>
      </p:sp>
      <p:sp>
        <p:nvSpPr>
          <p:cNvPr id="14" name="Rechteck 13"/>
          <p:cNvSpPr/>
          <p:nvPr/>
        </p:nvSpPr>
        <p:spPr>
          <a:xfrm>
            <a:off x="3427748" y="6333018"/>
            <a:ext cx="5242703" cy="524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 smtClean="0"/>
              <a:t>Ev</a:t>
            </a:r>
            <a:r>
              <a:rPr lang="de-AT" dirty="0" smtClean="0"/>
              <a:t> Ausspruch über die Zulässigkeit eines weiteren RM</a:t>
            </a:r>
            <a:endParaRPr lang="de-AT" dirty="0"/>
          </a:p>
        </p:txBody>
      </p:sp>
      <p:sp>
        <p:nvSpPr>
          <p:cNvPr id="15" name="Rechteck 14"/>
          <p:cNvSpPr/>
          <p:nvPr/>
        </p:nvSpPr>
        <p:spPr>
          <a:xfrm>
            <a:off x="9323730" y="3902949"/>
            <a:ext cx="233199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Aufhebung</a:t>
            </a:r>
            <a:endParaRPr lang="de-AT" dirty="0"/>
          </a:p>
        </p:txBody>
      </p:sp>
      <p:sp>
        <p:nvSpPr>
          <p:cNvPr id="3" name="Rechteck 2"/>
          <p:cNvSpPr/>
          <p:nvPr/>
        </p:nvSpPr>
        <p:spPr>
          <a:xfrm>
            <a:off x="3427748" y="5712014"/>
            <a:ext cx="5242703" cy="547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 smtClean="0"/>
              <a:t>Ev</a:t>
            </a:r>
            <a:r>
              <a:rPr lang="de-AT" dirty="0" smtClean="0"/>
              <a:t> Wert des Entscheidungsgegenstandes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38039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 </a:t>
            </a:r>
            <a:r>
              <a:rPr lang="de-AT" b="1" dirty="0" smtClean="0">
                <a:latin typeface="+mn-lt"/>
              </a:rPr>
              <a:t>Rechtsmittelverfahren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/>
          </a:p>
          <a:p>
            <a:pPr marL="0" indent="0" algn="r">
              <a:buNone/>
            </a:pPr>
            <a:endParaRPr lang="de-AT" dirty="0" smtClean="0"/>
          </a:p>
          <a:p>
            <a:pPr marL="0" indent="0" algn="r">
              <a:buNone/>
            </a:pPr>
            <a:endParaRPr lang="de-AT" dirty="0"/>
          </a:p>
          <a:p>
            <a:pPr marL="0" indent="0" algn="r">
              <a:buNone/>
            </a:pPr>
            <a:r>
              <a:rPr lang="de-AT" dirty="0" smtClean="0"/>
              <a:t>Und schon kennt man sich aus!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21.10.2024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613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 smtClean="0">
                <a:latin typeface="+mn-lt"/>
              </a:rPr>
              <a:t>Arbeitsphasen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Formale Prüfung</a:t>
            </a:r>
          </a:p>
          <a:p>
            <a:r>
              <a:rPr lang="de-AT" sz="3200" dirty="0" smtClean="0"/>
              <a:t>Inhaltliche Prüfung</a:t>
            </a:r>
          </a:p>
          <a:p>
            <a:r>
              <a:rPr lang="de-AT" sz="3200" dirty="0" smtClean="0"/>
              <a:t>Ergebnis und Ausarbeitung</a:t>
            </a:r>
            <a:endParaRPr lang="de-AT" sz="3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330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 smtClean="0"/>
              <a:t>Formale Prüfung 1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Grundlage: Entscheidung in der Urschrift</a:t>
            </a:r>
          </a:p>
          <a:p>
            <a:r>
              <a:rPr lang="de-AT" dirty="0" smtClean="0"/>
              <a:t>Verfahrensart </a:t>
            </a:r>
            <a:r>
              <a:rPr lang="de-AT" dirty="0" smtClean="0"/>
              <a:t>(abhängig vom einleitenden Schriftsatz und allfälligem Beschluss nach § 40a JN</a:t>
            </a:r>
            <a:r>
              <a:rPr lang="de-AT" dirty="0" smtClean="0"/>
              <a:t>)</a:t>
            </a:r>
          </a:p>
          <a:p>
            <a:r>
              <a:rPr lang="de-AT" dirty="0"/>
              <a:t>Bezeichnung der Entscheidung und Inhalt</a:t>
            </a:r>
          </a:p>
          <a:p>
            <a:pPr lvl="1"/>
            <a:r>
              <a:rPr lang="de-AT" dirty="0"/>
              <a:t>In der Sache (Sachentscheidung: ganz/teilweise/dem Grunde nach/Verjährung)  mit (Zwischen-)/(Teil-)/(End-) Urteil/Sachbeschluss; Endbeschluss (nur in Besitzstörung)</a:t>
            </a:r>
          </a:p>
          <a:p>
            <a:pPr lvl="1"/>
            <a:r>
              <a:rPr lang="de-AT" dirty="0"/>
              <a:t>Bei Fehlbezeichnung Zuordnung für das RM nach dem wahren Inhalt (Vertrauen auf die Richtigkeit der Bezeichnung kann zur Verspätung des Rechtsmittels führen!)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152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 smtClean="0"/>
              <a:t>Formale Prüfung 2</a:t>
            </a:r>
            <a:endParaRPr lang="de-AT" b="1" dirty="0"/>
          </a:p>
        </p:txBody>
      </p:sp>
      <p:sp>
        <p:nvSpPr>
          <p:cNvPr id="4" name="Ellipse 3"/>
          <p:cNvSpPr/>
          <p:nvPr/>
        </p:nvSpPr>
        <p:spPr>
          <a:xfrm>
            <a:off x="3792863" y="1919640"/>
            <a:ext cx="434475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Entscheidung</a:t>
            </a:r>
            <a:br>
              <a:rPr lang="de-AT" dirty="0" smtClean="0"/>
            </a:br>
            <a:r>
              <a:rPr lang="de-AT" dirty="0" smtClean="0"/>
              <a:t>(unabhängig von der Bezeichnung)</a:t>
            </a:r>
            <a:endParaRPr lang="de-AT" dirty="0"/>
          </a:p>
        </p:txBody>
      </p:sp>
      <p:sp>
        <p:nvSpPr>
          <p:cNvPr id="5" name="Rechteck 4"/>
          <p:cNvSpPr/>
          <p:nvPr/>
        </p:nvSpPr>
        <p:spPr>
          <a:xfrm>
            <a:off x="4793831" y="3250350"/>
            <a:ext cx="233199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In der Sache</a:t>
            </a:r>
            <a:endParaRPr lang="de-AT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838200" y="184185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10" name="Rechteck 9"/>
          <p:cNvSpPr/>
          <p:nvPr/>
        </p:nvSpPr>
        <p:spPr>
          <a:xfrm>
            <a:off x="914612" y="3245742"/>
            <a:ext cx="232116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Über die Sache</a:t>
            </a:r>
            <a:endParaRPr lang="de-AT" dirty="0"/>
          </a:p>
        </p:txBody>
      </p:sp>
      <p:sp>
        <p:nvSpPr>
          <p:cNvPr id="11" name="Rechteck 10"/>
          <p:cNvSpPr/>
          <p:nvPr/>
        </p:nvSpPr>
        <p:spPr>
          <a:xfrm>
            <a:off x="8683869" y="3250350"/>
            <a:ext cx="233199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verfahrensleitend</a:t>
            </a:r>
            <a:endParaRPr lang="de-AT" dirty="0"/>
          </a:p>
        </p:txBody>
      </p:sp>
      <p:sp>
        <p:nvSpPr>
          <p:cNvPr id="12" name="Rechteck 11"/>
          <p:cNvSpPr/>
          <p:nvPr/>
        </p:nvSpPr>
        <p:spPr>
          <a:xfrm>
            <a:off x="4304167" y="4563065"/>
            <a:ext cx="3311317" cy="2088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Sachentscheidung: ganz/teilweise/dem Grunde nach/Verjährung)  mit </a:t>
            </a:r>
            <a:br>
              <a:rPr lang="de-AT" dirty="0" smtClean="0"/>
            </a:br>
            <a:r>
              <a:rPr lang="de-AT" dirty="0" smtClean="0"/>
              <a:t>(Zwischen-)/(Teil-)/(End-) Urteil/-Sachbeschluss; Endbeschluss (nur in Besitzstörung)</a:t>
            </a:r>
            <a:endParaRPr lang="de-AT" dirty="0"/>
          </a:p>
        </p:txBody>
      </p:sp>
      <p:sp>
        <p:nvSpPr>
          <p:cNvPr id="13" name="Rechteck 12"/>
          <p:cNvSpPr/>
          <p:nvPr/>
        </p:nvSpPr>
        <p:spPr>
          <a:xfrm>
            <a:off x="914613" y="4554006"/>
            <a:ext cx="2321169" cy="2074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Formalentscheidung: </a:t>
            </a:r>
            <a:br>
              <a:rPr lang="de-AT" dirty="0" smtClean="0"/>
            </a:br>
            <a:r>
              <a:rPr lang="de-AT" dirty="0" smtClean="0"/>
              <a:t>mit Beschluss</a:t>
            </a:r>
            <a:br>
              <a:rPr lang="de-AT" dirty="0" smtClean="0"/>
            </a:br>
            <a:r>
              <a:rPr lang="de-AT" dirty="0" smtClean="0"/>
              <a:t>zB Unzuständigkeit, Rechtsweg</a:t>
            </a:r>
          </a:p>
          <a:p>
            <a:pPr algn="ctr"/>
            <a:endParaRPr lang="de-AT" dirty="0"/>
          </a:p>
          <a:p>
            <a:pPr algn="ctr"/>
            <a:endParaRPr lang="de-AT" dirty="0"/>
          </a:p>
        </p:txBody>
      </p:sp>
      <p:sp>
        <p:nvSpPr>
          <p:cNvPr id="14" name="Rechteck 13"/>
          <p:cNvSpPr/>
          <p:nvPr/>
        </p:nvSpPr>
        <p:spPr>
          <a:xfrm>
            <a:off x="8683869" y="4554006"/>
            <a:ext cx="2331991" cy="2074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Sonstige:</a:t>
            </a:r>
          </a:p>
          <a:p>
            <a:pPr algn="ctr"/>
            <a:r>
              <a:rPr lang="de-AT" dirty="0" smtClean="0"/>
              <a:t>Mit Beschluss</a:t>
            </a:r>
            <a:br>
              <a:rPr lang="de-AT" dirty="0" smtClean="0"/>
            </a:br>
            <a:r>
              <a:rPr lang="de-AT" dirty="0" smtClean="0"/>
              <a:t>zB Anberaumung einer Tagsatzung; </a:t>
            </a:r>
            <a:br>
              <a:rPr lang="de-AT" dirty="0" smtClean="0"/>
            </a:br>
            <a:r>
              <a:rPr lang="de-AT" dirty="0" smtClean="0"/>
              <a:t>SV-Bestellung</a:t>
            </a:r>
            <a:endParaRPr lang="de-AT" dirty="0"/>
          </a:p>
          <a:p>
            <a:pPr algn="ctr"/>
            <a:endParaRPr lang="de-AT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707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 smtClean="0"/>
              <a:t>Formale Prüfung </a:t>
            </a:r>
            <a:r>
              <a:rPr lang="de-AT" b="1" dirty="0" smtClean="0"/>
              <a:t>3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6673"/>
          </a:xfrm>
        </p:spPr>
        <p:txBody>
          <a:bodyPr>
            <a:normAutofit fontScale="92500" lnSpcReduction="10000"/>
          </a:bodyPr>
          <a:lstStyle/>
          <a:p>
            <a:r>
              <a:rPr lang="de-AT" dirty="0" smtClean="0"/>
              <a:t>Rechtsmittelwerber (Parteien , NI, Zeugen, SV, Revisor, </a:t>
            </a:r>
            <a:r>
              <a:rPr lang="de-AT" dirty="0" err="1" smtClean="0"/>
              <a:t>etc</a:t>
            </a:r>
            <a:r>
              <a:rPr lang="de-AT" dirty="0" smtClean="0"/>
              <a:t>)</a:t>
            </a:r>
            <a:endParaRPr lang="de-AT" dirty="0"/>
          </a:p>
          <a:p>
            <a:r>
              <a:rPr lang="de-AT" dirty="0" smtClean="0"/>
              <a:t>Vertretung </a:t>
            </a:r>
            <a:r>
              <a:rPr lang="de-AT" dirty="0" smtClean="0"/>
              <a:t>gesetzlich - rechtsgeschäftlich - gerichtlich bestellt (Kurator, Erwachsenenvertreter, Verfahrenshelfer)</a:t>
            </a:r>
          </a:p>
          <a:p>
            <a:r>
              <a:rPr lang="de-AT" dirty="0" smtClean="0"/>
              <a:t>Bekämpfbarkeit </a:t>
            </a:r>
            <a:r>
              <a:rPr lang="de-AT" dirty="0"/>
              <a:t>der </a:t>
            </a:r>
            <a:r>
              <a:rPr lang="de-AT" dirty="0" smtClean="0"/>
              <a:t>Entscheidung</a:t>
            </a:r>
          </a:p>
          <a:p>
            <a:pPr lvl="1"/>
            <a:r>
              <a:rPr lang="de-AT" dirty="0" err="1"/>
              <a:t>Unbekämpfbar</a:t>
            </a:r>
            <a:r>
              <a:rPr lang="de-AT" dirty="0"/>
              <a:t> (zB verfahrensleitend nach § 141 letzter ZPO die Verweigerung der Abkürzung einer Frist)</a:t>
            </a:r>
          </a:p>
          <a:p>
            <a:pPr lvl="1"/>
            <a:r>
              <a:rPr lang="de-AT" dirty="0"/>
              <a:t>Nicht abgesondert (zB Verbesserungsauftrag nach § 85 Abs 3 ZPO; Anberaumung einer TS nach § 130 (2) ZPO)</a:t>
            </a:r>
          </a:p>
          <a:p>
            <a:pPr lvl="1"/>
            <a:r>
              <a:rPr lang="de-AT" dirty="0"/>
              <a:t>Rechtsmittelbeschränkungen (§ 501 ZPO)</a:t>
            </a:r>
          </a:p>
          <a:p>
            <a:r>
              <a:rPr lang="de-AT" dirty="0" smtClean="0"/>
              <a:t>Einseitige</a:t>
            </a:r>
            <a:r>
              <a:rPr lang="de-AT" dirty="0"/>
              <a:t>, zweiseitige  oder mehrseitige Rechtsmittel</a:t>
            </a:r>
          </a:p>
          <a:p>
            <a:pPr lvl="1"/>
            <a:r>
              <a:rPr lang="de-AT" dirty="0"/>
              <a:t>Kontrolle aller erforderlichen Zustellungen </a:t>
            </a:r>
          </a:p>
          <a:p>
            <a:r>
              <a:rPr lang="de-AT" dirty="0"/>
              <a:t>Einmaligkeit des </a:t>
            </a:r>
            <a:r>
              <a:rPr lang="de-AT" dirty="0" smtClean="0"/>
              <a:t>Rechtsmittels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3726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 smtClean="0"/>
              <a:t>Formale Prüfung </a:t>
            </a:r>
            <a:r>
              <a:rPr lang="de-AT" b="1" dirty="0" smtClean="0"/>
              <a:t>4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Rechtsmittelfristen</a:t>
            </a:r>
          </a:p>
          <a:p>
            <a:pPr lvl="1"/>
            <a:r>
              <a:rPr lang="de-AT" dirty="0"/>
              <a:t>Binnen 4 Wochen Berufung gegen das Urteil 1. Instanz (§§ 464 ff)</a:t>
            </a:r>
          </a:p>
          <a:p>
            <a:pPr lvl="1"/>
            <a:r>
              <a:rPr lang="de-AT" dirty="0"/>
              <a:t>Binnen 2 Wochen (</a:t>
            </a:r>
            <a:r>
              <a:rPr lang="de-AT" dirty="0" err="1"/>
              <a:t>Ausn</a:t>
            </a:r>
            <a:r>
              <a:rPr lang="de-AT" dirty="0"/>
              <a:t>. § 521) Rekurs gegen Beschlüsse 1. Instanz (§§ 514 ff)</a:t>
            </a:r>
          </a:p>
          <a:p>
            <a:pPr lvl="1"/>
            <a:r>
              <a:rPr lang="de-AT" dirty="0"/>
              <a:t>Zweiseitig: Beantwortung in gleicher Frist</a:t>
            </a:r>
          </a:p>
          <a:p>
            <a:r>
              <a:rPr lang="de-AT" dirty="0" smtClean="0"/>
              <a:t>Beschwer </a:t>
            </a:r>
            <a:r>
              <a:rPr lang="de-AT" dirty="0" smtClean="0"/>
              <a:t>(=Anfechtungsinteresse)</a:t>
            </a:r>
          </a:p>
          <a:p>
            <a:pPr lvl="1"/>
            <a:r>
              <a:rPr lang="de-AT" dirty="0" smtClean="0"/>
              <a:t>Formale (Abweichung vom zugrundeliegenden Sachantrag des RM-Werbers)</a:t>
            </a:r>
          </a:p>
          <a:p>
            <a:pPr lvl="1"/>
            <a:r>
              <a:rPr lang="de-AT" dirty="0" smtClean="0"/>
              <a:t>Materielle (Beeinträchtigung der Rechtsstellung des RM-Werbers)</a:t>
            </a:r>
          </a:p>
          <a:p>
            <a:r>
              <a:rPr lang="de-AT" dirty="0" smtClean="0"/>
              <a:t>Zeitpunkte (Schluss der Verhandlung; Wegfall der Beschwer)</a:t>
            </a:r>
            <a:endParaRPr lang="de-AT" dirty="0" smtClean="0"/>
          </a:p>
          <a:p>
            <a:r>
              <a:rPr lang="de-AT" dirty="0" smtClean="0"/>
              <a:t>Bei </a:t>
            </a:r>
            <a:r>
              <a:rPr lang="de-AT" dirty="0" smtClean="0"/>
              <a:t>Fehlen der Beschwer erfolgt Zurückweisung</a:t>
            </a:r>
          </a:p>
          <a:p>
            <a:pPr lvl="1"/>
            <a:r>
              <a:rPr lang="de-AT" dirty="0" smtClean="0"/>
              <a:t>zB Aufschiebungsantrag überschnitten mit </a:t>
            </a:r>
            <a:r>
              <a:rPr lang="de-AT" dirty="0" smtClean="0"/>
              <a:t>Räumungsvollzug</a:t>
            </a:r>
            <a:endParaRPr lang="de-AT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E74-EF1F-451C-B241-8F1DA4966473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4823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 smtClean="0"/>
              <a:t>Inhaltliche Prüfung 1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Rechtsmittelgründe N – A – M – T – U</a:t>
            </a:r>
          </a:p>
          <a:p>
            <a:r>
              <a:rPr lang="de-AT" dirty="0" smtClean="0"/>
              <a:t>Nichtigkeit</a:t>
            </a:r>
          </a:p>
          <a:p>
            <a:r>
              <a:rPr lang="de-AT" dirty="0" smtClean="0"/>
              <a:t>Aktenwidrigkeit</a:t>
            </a:r>
          </a:p>
          <a:p>
            <a:r>
              <a:rPr lang="de-AT" dirty="0" smtClean="0"/>
              <a:t>Mangelhaftigkeit des Verfahrens</a:t>
            </a:r>
          </a:p>
          <a:p>
            <a:r>
              <a:rPr lang="de-AT" dirty="0" smtClean="0"/>
              <a:t>Tatsachen- und Beweisrüge</a:t>
            </a:r>
          </a:p>
          <a:p>
            <a:r>
              <a:rPr lang="de-AT" dirty="0" smtClean="0"/>
              <a:t>Unrichtige rechtliche Beurteilung</a:t>
            </a:r>
          </a:p>
          <a:p>
            <a:r>
              <a:rPr lang="de-AT" dirty="0" smtClean="0"/>
              <a:t>Berufung </a:t>
            </a:r>
            <a:r>
              <a:rPr lang="de-AT" dirty="0" smtClean="0"/>
              <a:t>im </a:t>
            </a:r>
            <a:r>
              <a:rPr lang="de-AT" dirty="0" smtClean="0"/>
              <a:t>Kostenpunkt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90D-4F65-4607-93A6-3D4BC6A8B747}" type="slidenum">
              <a:rPr lang="de-AT" smtClean="0"/>
              <a:pPr/>
              <a:t>7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440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 smtClean="0"/>
              <a:t>Inhaltliche Prüfung 2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Beschränkungen der Rechtsmittelgründe</a:t>
            </a:r>
          </a:p>
          <a:p>
            <a:r>
              <a:rPr lang="de-AT" dirty="0" smtClean="0"/>
              <a:t>Bei Entscheidungsgegenstand nicht über € 2.700,- nur sogenannte Bagatellberufung (§ 501) wegen</a:t>
            </a:r>
          </a:p>
          <a:p>
            <a:pPr lvl="1"/>
            <a:r>
              <a:rPr lang="de-AT" dirty="0" smtClean="0"/>
              <a:t>Nichtigkeit</a:t>
            </a:r>
          </a:p>
          <a:p>
            <a:pPr lvl="1"/>
            <a:r>
              <a:rPr lang="de-AT" dirty="0" smtClean="0"/>
              <a:t>Aktenwidrigkeit, </a:t>
            </a:r>
          </a:p>
          <a:p>
            <a:pPr lvl="1"/>
            <a:r>
              <a:rPr lang="de-AT" dirty="0" smtClean="0"/>
              <a:t>unrichtige rechtliche Beurteilung</a:t>
            </a:r>
          </a:p>
          <a:p>
            <a:r>
              <a:rPr lang="de-AT" dirty="0" smtClean="0"/>
              <a:t>Bei Rekursen (Rechtszug beschränkt § 528)</a:t>
            </a:r>
          </a:p>
          <a:p>
            <a:pPr lvl="1"/>
            <a:r>
              <a:rPr lang="de-AT" dirty="0" smtClean="0"/>
              <a:t>keine weitere Überprüfung A – M – T  beim OGH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90D-4F65-4607-93A6-3D4BC6A8B747}" type="slidenum">
              <a:rPr lang="de-AT" smtClean="0"/>
              <a:pPr/>
              <a:t>8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8659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 smtClean="0"/>
              <a:t>Inhaltliche Prüfung 3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Beschränkungen des Rechtszuges an den OGH (§ 502 Abs 1)</a:t>
            </a:r>
          </a:p>
          <a:p>
            <a:r>
              <a:rPr lang="de-AT" dirty="0" smtClean="0"/>
              <a:t>nur  zur Lösung einer Rechtsfrage des materiellen Rechts oder des Verfahrensrechts, der zur Wahrung der Rechtseinheit, Rechtssicherheit oder Rechtsentwicklung erhebliche Bedeutung zukommt,</a:t>
            </a:r>
          </a:p>
          <a:p>
            <a:r>
              <a:rPr lang="de-AT" dirty="0" smtClean="0"/>
              <a:t>…</a:t>
            </a:r>
          </a:p>
          <a:p>
            <a:r>
              <a:rPr lang="de-AT" dirty="0" smtClean="0"/>
              <a:t>(auch relevante Mängel des Berufungsverfahrens wie Verkennen der Rechtslage, Überschreitung einer Ermessensübung; Verfahrensfehler, die wegen des allgemeinen Interesses, dass </a:t>
            </a:r>
            <a:r>
              <a:rPr lang="de-AT" dirty="0" err="1" smtClean="0"/>
              <a:t>Fehlentscheidugen</a:t>
            </a:r>
            <a:r>
              <a:rPr lang="de-AT" dirty="0" smtClean="0"/>
              <a:t> verhindert werden, als erheblich angesehen werden)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90D-4F65-4607-93A6-3D4BC6A8B747}" type="slidenum">
              <a:rPr lang="de-AT" smtClean="0"/>
              <a:pPr/>
              <a:t>9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21.10.2024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Grieb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732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item.xml><?xml version="1.0" encoding="utf-8"?>
<properties xmlns="http://www.imanage.com/work/xmlschema">
  <documentid>MANDATES!22944911.1</documentid>
  <senderid>VPLISCHKE</senderid>
  <senderemail>V.HAUER@SCHOENHERR.EU</senderemail>
  <lastmodified>2024-10-21T15:38:49.0000000+02:00</lastmodified>
  <database>MANDATES</database>
</properties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Office PowerPoint</Application>
  <PresentationFormat>Breitbild</PresentationFormat>
  <Paragraphs>127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Übersicht Rechtsmittelverfahren</vt:lpstr>
      <vt:lpstr>Arbeitsphasen</vt:lpstr>
      <vt:lpstr>Formale Prüfung 1</vt:lpstr>
      <vt:lpstr>Formale Prüfung 2</vt:lpstr>
      <vt:lpstr>Formale Prüfung 3</vt:lpstr>
      <vt:lpstr>Formale Prüfung 4</vt:lpstr>
      <vt:lpstr>Inhaltliche Prüfung 1</vt:lpstr>
      <vt:lpstr>Inhaltliche Prüfung 2</vt:lpstr>
      <vt:lpstr>Inhaltliche Prüfung 3</vt:lpstr>
      <vt:lpstr>Inhaltliche Prüfung 4</vt:lpstr>
      <vt:lpstr>Ergebnis und Ausarbeitung</vt:lpstr>
      <vt:lpstr> Rechtsmittelverfahren</vt:lpstr>
    </vt:vector>
  </TitlesOfParts>
  <Company>Bundesministerium für Justiz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Übersicht Rechtsmittelverfahren</dc:title>
  <dc:creator>grieb</dc:creator>
  <cp:lastModifiedBy>Grieb Andreas</cp:lastModifiedBy>
  <cp:revision>26</cp:revision>
  <dcterms:created xsi:type="dcterms:W3CDTF">2022-01-26T19:29:01Z</dcterms:created>
  <dcterms:modified xsi:type="dcterms:W3CDTF">2024-10-21T13:38:49Z</dcterms:modified>
</cp:coreProperties>
</file>